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8" r:id="rId3"/>
    <p:sldId id="274" r:id="rId4"/>
    <p:sldId id="277" r:id="rId5"/>
    <p:sldId id="273" r:id="rId6"/>
    <p:sldId id="272" r:id="rId7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12192"/>
    <a:srgbClr val="F9B0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81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AA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80407" y="1845420"/>
            <a:ext cx="6903720" cy="4688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271841" y="1866205"/>
            <a:ext cx="6238697" cy="4372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13556" y="1876779"/>
            <a:ext cx="6787515" cy="4572000"/>
          </a:xfrm>
          <a:custGeom>
            <a:avLst/>
            <a:gdLst/>
            <a:ahLst/>
            <a:cxnLst/>
            <a:rect l="l" t="t" r="r" b="b"/>
            <a:pathLst>
              <a:path w="6787515" h="4572000">
                <a:moveTo>
                  <a:pt x="0" y="4572000"/>
                </a:moveTo>
                <a:lnTo>
                  <a:pt x="6787438" y="4572000"/>
                </a:lnTo>
                <a:lnTo>
                  <a:pt x="6787438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E400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E400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E400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34963"/>
            <a:ext cx="8986520" cy="1390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E400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19498" y="1859589"/>
            <a:ext cx="5705002" cy="410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1767" y="461352"/>
            <a:ext cx="6346761" cy="4613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35256" y="5562600"/>
            <a:ext cx="910874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/>
            <a:r>
              <a:rPr lang="it-IT" sz="6000" kern="0" dirty="0" smtClean="0"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Blacksword" pitchFamily="50" charset="0"/>
              </a:rPr>
              <a:t>Il Sinodo dei Giovani</a:t>
            </a:r>
            <a:endParaRPr lang="it-IT" sz="6000" kern="0" dirty="0"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  <a:latin typeface="Blackswor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7051967" y="9099"/>
            <a:ext cx="2092033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" t="8893" r="11667" b="5139"/>
          <a:stretch/>
        </p:blipFill>
        <p:spPr>
          <a:xfrm>
            <a:off x="0" y="1533099"/>
            <a:ext cx="9012621" cy="5334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981200" y="586433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Mappa gruppi sinodali</a:t>
            </a:r>
            <a:endParaRPr lang="it-IT" sz="2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8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8526346"/>
              </p:ext>
            </p:extLst>
          </p:nvPr>
        </p:nvGraphicFramePr>
        <p:xfrm>
          <a:off x="4488664" y="4847356"/>
          <a:ext cx="3505200" cy="1478280"/>
        </p:xfrm>
        <a:graphic>
          <a:graphicData uri="http://schemas.openxmlformats.org/drawingml/2006/table">
            <a:tbl>
              <a:tblPr/>
              <a:tblGrid>
                <a:gridCol w="2852737"/>
                <a:gridCol w="652463"/>
              </a:tblGrid>
              <a:tr h="369570">
                <a:tc>
                  <a:txBody>
                    <a:bodyPr/>
                    <a:lstStyle/>
                    <a:p>
                      <a:pPr fontAlgn="t"/>
                      <a:r>
                        <a:rPr lang="it-IT" sz="1800" dirty="0">
                          <a:effectLst/>
                          <a:latin typeface="Candara" panose="020E0502030303020204" pitchFamily="34" charset="0"/>
                        </a:rPr>
                        <a:t>Dai 18 ai 25 anni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800">
                          <a:effectLst/>
                          <a:latin typeface="Candara" panose="020E0502030303020204" pitchFamily="34" charset="0"/>
                        </a:rPr>
                        <a:t>92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fontAlgn="t"/>
                      <a:r>
                        <a:rPr lang="it-IT" sz="1800">
                          <a:effectLst/>
                          <a:latin typeface="Candara" panose="020E0502030303020204" pitchFamily="34" charset="0"/>
                        </a:rPr>
                        <a:t>Misto (dai 18 ai 35 anni)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800">
                          <a:effectLst/>
                          <a:latin typeface="Candara" panose="020E0502030303020204" pitchFamily="34" charset="0"/>
                        </a:rPr>
                        <a:t>57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fontAlgn="t"/>
                      <a:r>
                        <a:rPr lang="it-IT" sz="1800" dirty="0">
                          <a:effectLst/>
                          <a:latin typeface="Candara" panose="020E0502030303020204" pitchFamily="34" charset="0"/>
                        </a:rPr>
                        <a:t>Dai 26 ai 35 anni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800">
                          <a:effectLst/>
                          <a:latin typeface="Candara" panose="020E0502030303020204" pitchFamily="34" charset="0"/>
                        </a:rPr>
                        <a:t>26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fontAlgn="t"/>
                      <a:r>
                        <a:rPr lang="it-IT" sz="1800" dirty="0">
                          <a:effectLst/>
                          <a:latin typeface="Candara" panose="020E0502030303020204" pitchFamily="34" charset="0"/>
                        </a:rPr>
                        <a:t>Gruppo adulti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800" dirty="0"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33400" y="645700"/>
            <a:ext cx="525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Candara" panose="020E0502030303020204" pitchFamily="34" charset="0"/>
              </a:rPr>
              <a:t>Statistiche gruppi</a:t>
            </a:r>
          </a:p>
          <a:p>
            <a:endParaRPr lang="it-IT" b="1" dirty="0" smtClean="0">
              <a:latin typeface="Candara" panose="020E0502030303020204" pitchFamily="34" charset="0"/>
            </a:endParaRPr>
          </a:p>
          <a:p>
            <a:r>
              <a:rPr lang="it-IT" b="1" dirty="0" smtClean="0">
                <a:latin typeface="Candara" panose="020E0502030303020204" pitchFamily="34" charset="0"/>
              </a:rPr>
              <a:t>Gruppi </a:t>
            </a:r>
            <a:r>
              <a:rPr lang="it-IT" b="1" dirty="0">
                <a:latin typeface="Candara" panose="020E0502030303020204" pitchFamily="34" charset="0"/>
              </a:rPr>
              <a:t>iscritti:</a:t>
            </a:r>
            <a:r>
              <a:rPr lang="it-IT" dirty="0">
                <a:latin typeface="Candara" panose="020E0502030303020204" pitchFamily="34" charset="0"/>
              </a:rPr>
              <a:t> 177</a:t>
            </a:r>
          </a:p>
          <a:p>
            <a:endParaRPr lang="it-IT" sz="1000" b="1" dirty="0" smtClean="0">
              <a:latin typeface="Candara" panose="020E0502030303020204" pitchFamily="34" charset="0"/>
            </a:endParaRPr>
          </a:p>
          <a:p>
            <a:r>
              <a:rPr lang="it-IT" b="1" dirty="0" smtClean="0">
                <a:latin typeface="Candara" panose="020E0502030303020204" pitchFamily="34" charset="0"/>
              </a:rPr>
              <a:t>Gruppi </a:t>
            </a:r>
            <a:r>
              <a:rPr lang="it-IT" b="1" dirty="0">
                <a:latin typeface="Candara" panose="020E0502030303020204" pitchFamily="34" charset="0"/>
              </a:rPr>
              <a:t>parrocchiali iscritti:</a:t>
            </a:r>
            <a:r>
              <a:rPr lang="it-IT" dirty="0">
                <a:latin typeface="Candara" panose="020E0502030303020204" pitchFamily="34" charset="0"/>
              </a:rPr>
              <a:t> 170</a:t>
            </a:r>
          </a:p>
          <a:p>
            <a:endParaRPr lang="it-IT" sz="1000" b="1" dirty="0" smtClean="0">
              <a:latin typeface="Candara" panose="020E0502030303020204" pitchFamily="34" charset="0"/>
            </a:endParaRPr>
          </a:p>
          <a:p>
            <a:r>
              <a:rPr lang="it-IT" b="1" dirty="0" smtClean="0">
                <a:latin typeface="Candara" panose="020E0502030303020204" pitchFamily="34" charset="0"/>
              </a:rPr>
              <a:t>Parrocchie </a:t>
            </a:r>
            <a:r>
              <a:rPr lang="it-IT" b="1" dirty="0">
                <a:latin typeface="Candara" panose="020E0502030303020204" pitchFamily="34" charset="0"/>
              </a:rPr>
              <a:t>coinvolte:</a:t>
            </a:r>
            <a:r>
              <a:rPr lang="it-IT" dirty="0">
                <a:latin typeface="Candara" panose="020E0502030303020204" pitchFamily="34" charset="0"/>
              </a:rPr>
              <a:t> 120 su 459</a:t>
            </a:r>
          </a:p>
          <a:p>
            <a:endParaRPr lang="it-IT" sz="1000" b="1" dirty="0" smtClean="0">
              <a:latin typeface="Candara" panose="020E0502030303020204" pitchFamily="34" charset="0"/>
            </a:endParaRPr>
          </a:p>
          <a:p>
            <a:r>
              <a:rPr lang="it-IT" b="1" dirty="0" smtClean="0">
                <a:latin typeface="Candara" panose="020E0502030303020204" pitchFamily="34" charset="0"/>
              </a:rPr>
              <a:t>Gruppi </a:t>
            </a:r>
            <a:r>
              <a:rPr lang="it-IT" b="1" dirty="0">
                <a:latin typeface="Candara" panose="020E0502030303020204" pitchFamily="34" charset="0"/>
              </a:rPr>
              <a:t>di collegi iscritti:</a:t>
            </a:r>
            <a:r>
              <a:rPr lang="it-IT" dirty="0">
                <a:latin typeface="Candara" panose="020E0502030303020204" pitchFamily="34" charset="0"/>
              </a:rPr>
              <a:t> 5</a:t>
            </a:r>
          </a:p>
          <a:p>
            <a:endParaRPr lang="it-IT" sz="1000" b="1" dirty="0" smtClean="0">
              <a:latin typeface="Candara" panose="020E0502030303020204" pitchFamily="34" charset="0"/>
            </a:endParaRPr>
          </a:p>
          <a:p>
            <a:r>
              <a:rPr lang="it-IT" b="1" dirty="0" smtClean="0">
                <a:latin typeface="Candara" panose="020E0502030303020204" pitchFamily="34" charset="0"/>
              </a:rPr>
              <a:t>Collegi </a:t>
            </a:r>
            <a:r>
              <a:rPr lang="it-IT" b="1" dirty="0">
                <a:latin typeface="Candara" panose="020E0502030303020204" pitchFamily="34" charset="0"/>
              </a:rPr>
              <a:t>coinvolti:</a:t>
            </a:r>
            <a:r>
              <a:rPr lang="it-IT" dirty="0">
                <a:latin typeface="Candara" panose="020E0502030303020204" pitchFamily="34" charset="0"/>
              </a:rPr>
              <a:t> 3 su 28</a:t>
            </a:r>
          </a:p>
          <a:p>
            <a:endParaRPr lang="it-IT" sz="1000" b="1" dirty="0" smtClean="0">
              <a:latin typeface="Candara" panose="020E0502030303020204" pitchFamily="34" charset="0"/>
            </a:endParaRPr>
          </a:p>
          <a:p>
            <a:r>
              <a:rPr lang="it-IT" b="1" dirty="0" smtClean="0">
                <a:latin typeface="Candara" panose="020E0502030303020204" pitchFamily="34" charset="0"/>
              </a:rPr>
              <a:t>Gruppi </a:t>
            </a:r>
            <a:r>
              <a:rPr lang="it-IT" b="1" dirty="0">
                <a:latin typeface="Candara" panose="020E0502030303020204" pitchFamily="34" charset="0"/>
              </a:rPr>
              <a:t>di seminari iscritti:</a:t>
            </a:r>
            <a:r>
              <a:rPr lang="it-IT" dirty="0">
                <a:latin typeface="Candara" panose="020E0502030303020204" pitchFamily="34" charset="0"/>
              </a:rPr>
              <a:t> 2</a:t>
            </a:r>
          </a:p>
          <a:p>
            <a:endParaRPr lang="it-IT" sz="1000" b="1" dirty="0" smtClean="0">
              <a:latin typeface="Candara" panose="020E0502030303020204" pitchFamily="34" charset="0"/>
            </a:endParaRPr>
          </a:p>
          <a:p>
            <a:r>
              <a:rPr lang="it-IT" b="1" dirty="0" smtClean="0">
                <a:latin typeface="Candara" panose="020E0502030303020204" pitchFamily="34" charset="0"/>
              </a:rPr>
              <a:t>Seminari </a:t>
            </a:r>
            <a:r>
              <a:rPr lang="it-IT" b="1" dirty="0">
                <a:latin typeface="Candara" panose="020E0502030303020204" pitchFamily="34" charset="0"/>
              </a:rPr>
              <a:t>coinvolti:</a:t>
            </a:r>
            <a:r>
              <a:rPr lang="it-IT" dirty="0">
                <a:latin typeface="Candara" panose="020E0502030303020204" pitchFamily="34" charset="0"/>
              </a:rPr>
              <a:t> 1 su 3</a:t>
            </a:r>
          </a:p>
          <a:p>
            <a:endParaRPr lang="it-IT" sz="1000" b="1" dirty="0" smtClean="0"/>
          </a:p>
        </p:txBody>
      </p:sp>
      <p:sp>
        <p:nvSpPr>
          <p:cNvPr id="10" name="Rettangolo 9"/>
          <p:cNvSpPr/>
          <p:nvPr/>
        </p:nvSpPr>
        <p:spPr>
          <a:xfrm>
            <a:off x="4327498" y="4372612"/>
            <a:ext cx="292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Distribuzione </a:t>
            </a:r>
            <a:r>
              <a:rPr lang="it-IT" b="1" dirty="0">
                <a:solidFill>
                  <a:srgbClr val="FF0000"/>
                </a:solidFill>
                <a:latin typeface="Candara" panose="020E0502030303020204" pitchFamily="34" charset="0"/>
              </a:rPr>
              <a:t>età dei gruppi</a:t>
            </a:r>
            <a:endParaRPr lang="it-IT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4114800" y="645700"/>
            <a:ext cx="0" cy="56799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533400" y="4267200"/>
            <a:ext cx="78486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Risultati immagini per sinodo dei giov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4882" y="729286"/>
            <a:ext cx="3397669" cy="236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14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8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3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46" y="0"/>
            <a:ext cx="9144000" cy="64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3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40</Words>
  <Application>Microsoft Office PowerPoint</Application>
  <PresentationFormat>Presentazione su schermo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Liana Benvegnù</dc:creator>
  <cp:lastModifiedBy>UCS</cp:lastModifiedBy>
  <cp:revision>32</cp:revision>
  <dcterms:created xsi:type="dcterms:W3CDTF">2017-06-26T13:22:49Z</dcterms:created>
  <dcterms:modified xsi:type="dcterms:W3CDTF">2017-07-06T07:27:08Z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2017-06-26T00:00:00Z</vt:filetime>
  </property>
  <property fmtid="{D5CDD505-2E9C-101B-9397-08002B2CF9AE}" pid="3" name="LastSaved">
    <vt:filetime>2017-06-26T00:00:00Z</vt:filetime>
  </property>
</Properties>
</file>